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9" r:id="rId5"/>
    <p:sldId id="258" r:id="rId6"/>
    <p:sldId id="272" r:id="rId7"/>
    <p:sldId id="273" r:id="rId8"/>
    <p:sldId id="271" r:id="rId9"/>
    <p:sldId id="274" r:id="rId10"/>
    <p:sldId id="266" r:id="rId11"/>
    <p:sldId id="264" r:id="rId12"/>
    <p:sldId id="275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D2D"/>
    <a:srgbClr val="FFCC66"/>
    <a:srgbClr val="FFCC99"/>
    <a:srgbClr val="000099"/>
    <a:srgbClr val="006600"/>
    <a:srgbClr val="161B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5040560" cy="1152129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материал подготовила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Малышева Татьяна Николаевна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6021288"/>
            <a:ext cx="2304256" cy="504056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2019 г.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655272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профилактика агрессивного поведения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csppm.ru/images/antibul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176464" cy="41595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30" name="Picture 6" descr="https://thumbs.dreamstime.com/z/%D0%BB%D0%BE%D0%B3%D0%BE%D1%82%D0%B8%D0%BF-%D1%80%D1%83%D0%BA-40261118.jpg"/>
          <p:cNvPicPr>
            <a:picLocks noChangeAspect="1" noChangeArrowheads="1"/>
          </p:cNvPicPr>
          <p:nvPr/>
        </p:nvPicPr>
        <p:blipFill>
          <a:blip r:embed="rId4" cstate="print"/>
          <a:srcRect r="11123" b="17830"/>
          <a:stretch>
            <a:fillRect/>
          </a:stretch>
        </p:blipFill>
        <p:spPr bwMode="auto">
          <a:xfrm>
            <a:off x="1115616" y="2204864"/>
            <a:ext cx="2304256" cy="2001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static7.depositphotos.com/1017573/789/i/950/depositphotos_7899783-stock-photo-strict-father-punishes-his-s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288032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Самоутвержд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653136"/>
            <a:ext cx="2664296" cy="1773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4248472" cy="72008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Причины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Буллинга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5616624" cy="2448272"/>
          </a:xfrm>
        </p:spPr>
        <p:txBody>
          <a:bodyPr>
            <a:noAutofit/>
          </a:bodyPr>
          <a:lstStyle/>
          <a:p>
            <a:pPr algn="l"/>
            <a:endParaRPr lang="ru-RU" sz="700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Насилие в семье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дефицит родительского внимания и любви, граничащего с равнодушием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неизвестны понятия запретов и авторитетов, уважительного отношения и построения гармоничных отношений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уровень воспитательной работы в семье отсутствует или очень низкий;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 стремится быть в центре внимания и стать неформальным лидером;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имеется опыт подобных отношений в предыдущих социальных группах;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характерными поведенческими особенностями являются эмоциональность, импульсивность и агрессивность;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развиты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эмпатия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чувство сопереживания.</a:t>
            </a:r>
          </a:p>
          <a:p>
            <a:pPr algn="l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Font typeface="Wingdings" pitchFamily="2" charset="2"/>
              <a:buChar char="ü"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l"/>
            <a:endParaRPr lang="ru-RU" sz="500" dirty="0"/>
          </a:p>
        </p:txBody>
      </p:sp>
      <p:pic>
        <p:nvPicPr>
          <p:cNvPr id="5" name="Рисунок 4" descr="https://st03.kakprosto.ru/images/article/2018/5/19/245006_5affdd74e079f5affdd74e07d6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20688"/>
            <a:ext cx="2779440" cy="2092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1920" y="4005064"/>
            <a:ext cx="280831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Для </a:t>
            </a:r>
            <a:r>
              <a:rPr lang="ru-RU" sz="1600" b="1" dirty="0" err="1" smtClean="0"/>
              <a:t>буллера</a:t>
            </a:r>
            <a:r>
              <a:rPr lang="ru-RU" sz="1600" dirty="0" smtClean="0"/>
              <a:t> травля является неадекватной асоциальной попыткой самоутверждения и привлечения внимания за счет насилия.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Последствия буллинга Расстройства психики Сложности во взаимоотношениях Болезни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20" cy="62106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8024" y="1556792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тношениях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530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6" y="404664"/>
            <a:ext cx="3816424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4608512" cy="3744416"/>
          </a:xfrm>
        </p:spPr>
        <p:txBody>
          <a:bodyPr>
            <a:normAutofit/>
          </a:bodyPr>
          <a:lstStyle/>
          <a:p>
            <a:pPr lvl="0" indent="539750" fontAlgn="base">
              <a:spcAft>
                <a:spcPct val="0"/>
              </a:spcAft>
            </a:pPr>
            <a:r>
              <a:rPr lang="ru-RU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ru-RU" sz="1100" dirty="0"/>
          </a:p>
        </p:txBody>
      </p:sp>
      <p:pic>
        <p:nvPicPr>
          <p:cNvPr id="4" name="Picture 6" descr="http://dytyna.ru/wp-content/uploads/detskiysuitsidchtodvizhetmalishami_d02e1db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3024444" cy="2017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s.newslab.ru/photoalbum/10861/m/109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77072"/>
            <a:ext cx="3096344" cy="2064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rabota.27r.ru/files/rab27/1555289459_Vospitatel_.jpg"/>
          <p:cNvPicPr>
            <a:picLocks noChangeAspect="1" noChangeArrowheads="1"/>
          </p:cNvPicPr>
          <p:nvPr/>
        </p:nvPicPr>
        <p:blipFill>
          <a:blip r:embed="rId5" cstate="print"/>
          <a:srcRect l="10000" r="12000"/>
          <a:stretch>
            <a:fillRect/>
          </a:stretch>
        </p:blipFill>
        <p:spPr bwMode="auto">
          <a:xfrm>
            <a:off x="971600" y="332656"/>
            <a:ext cx="2808312" cy="202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476672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профилактика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431923"/>
            <a:ext cx="5112568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Создание в образовательном заведении благоприятного климата, исключающего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возможность и желание агрессивного поведения, будет являться профилактикой возникновения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буллинга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Толерантное отношение к детям и всем участникам образовательного процесса это первостепенная задача каждого;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Необходимо изучать поведение родителей, социальную и психологическую обстановку в семье.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Важно формировать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 детей и личным примером показывать адекватные эмоциональные и поведенческие реакции в разных ситуациях;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Обучение детей навыкам конструктивного общения, воспитание уважения к личности другого человека это неотъемлемая часть нашей ежедневной работы;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Пресечение любого асоциального поведения детей и взрослых является залогом успешного предупреждения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буллинга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Необходимо коррективно работать с негативными индивидуально-личностными особенностями потенциальных жертв и агрессоров.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Важно толерантно относиться к своим подопечным и формировать у детей готовность к пониманию и принятию других людей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такими, какие они есть!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24936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400" dirty="0" smtClean="0"/>
              <a:t>Это должен знать каждый :</a:t>
            </a:r>
            <a:br>
              <a:rPr lang="ru-RU" sz="1400" dirty="0" smtClean="0"/>
            </a:br>
            <a:r>
              <a:rPr lang="ru-RU" sz="1400" dirty="0" smtClean="0"/>
              <a:t>Применение физического насилия уголовно наказуемо;</a:t>
            </a:r>
            <a:br>
              <a:rPr lang="ru-RU" sz="1400" dirty="0" smtClean="0"/>
            </a:br>
            <a:r>
              <a:rPr lang="ru-RU" sz="1400" dirty="0" smtClean="0"/>
              <a:t>Оскорбления несовершеннолетнего ребенка другим несовершеннолетним влечет наказания по статье 5.61 Административного кодекса РФ, которая предусматривает штраф в размере от 3000 до 5000 рублей;</a:t>
            </a:r>
            <a:br>
              <a:rPr lang="ru-RU" sz="1400" dirty="0" smtClean="0"/>
            </a:br>
            <a:r>
              <a:rPr lang="ru-RU" sz="1400" dirty="0" smtClean="0"/>
              <a:t>Уголовная ответственность наступает с 14 лет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Рисунок 3" descr="https://avatars.mds.yandex.net/get-zen_doc/1592246/pub_5cb6c370e2a3ad00b2465991_5cb6c37deb771400b3165486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3887985" cy="17919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Рисунок 5" descr="https://im0-tub-ru.yandex.net/i?id=9b7df990dd63f3310077e6986f88b743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653136"/>
            <a:ext cx="4572000" cy="17741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123728" y="4869160"/>
            <a:ext cx="3744416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csppm.ru/images/antibulling.jpg"/>
          <p:cNvPicPr>
            <a:picLocks noChangeAspect="1" noChangeArrowheads="1"/>
          </p:cNvPicPr>
          <p:nvPr/>
        </p:nvPicPr>
        <p:blipFill>
          <a:blip r:embed="rId2" cstate="print"/>
          <a:srcRect t="45010"/>
          <a:stretch>
            <a:fillRect/>
          </a:stretch>
        </p:blipFill>
        <p:spPr bwMode="auto">
          <a:xfrm>
            <a:off x="4572000" y="476672"/>
            <a:ext cx="4176464" cy="2287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5301208"/>
            <a:ext cx="5050904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2" name="Picture 8" descr="https://faktualnews.co/images/2018/03/stop-bully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504430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3168352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Это преднамеренное систематически повторяющееся агрессивное поведение, включающее неравенство социальной власти или физической силы.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32656"/>
            <a:ext cx="4896544" cy="122413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это насилие, издевательства и унижения в отношении человека со стороны другого человека или группы людей.</a:t>
            </a:r>
            <a:endParaRPr lang="ru-RU" dirty="0"/>
          </a:p>
        </p:txBody>
      </p:sp>
      <p:pic>
        <p:nvPicPr>
          <p:cNvPr id="6" name="Рисунок 5" descr="http://www.odb.tambov.gov.ru/images/ey19/1x2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539167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88640"/>
            <a:ext cx="288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Буллинг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077072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Буллинг</a:t>
            </a:r>
            <a:r>
              <a:rPr lang="ru-RU" sz="2000" dirty="0" smtClean="0">
                <a:solidFill>
                  <a:schemeClr val="bg1"/>
                </a:solidFill>
              </a:rPr>
              <a:t> в переводе с английского означает 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725144"/>
            <a:ext cx="2239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«травля»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39552" y="5589240"/>
            <a:ext cx="532859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А, </a:t>
            </a:r>
            <a:r>
              <a:rPr lang="ru-RU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буллер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это «драчун, насильник, хулиган».</a:t>
            </a:r>
            <a:endParaRPr lang="ru-RU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7776864" cy="160813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Цель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буллинга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унизить честь и достоинство жертвы, вызвать страх и подчинить жертву себе. 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 достигается за счет психологического и физического воздействия.</a:t>
            </a:r>
            <a:endParaRPr lang="ru-RU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539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4" name="Picture 8" descr="http://www.newmartyros.ru/sites/default/files/news/20180829153718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2231893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https://avatars.mds.yandex.net/get-zen_doc/125920/pub_5caed1532c72a400b361fa4e_5caed30ea88be900b9649f02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210578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https://www.b17.ru/foto/uploaded/fb96f794ede1de6180186d70dd5514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25144"/>
            <a:ext cx="2952328" cy="184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 descr="https://detilehim.ru/wp-content/uploads/2019/04/mozhno-li-rebenka-v-nakazanie-stavit-v-ugol-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204864"/>
            <a:ext cx="312034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tkiportal.ru/wp-content/uploads/2018/04/Kak-nakazat-rebenka-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1944216" cy="216024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" name="Рисунок 2" descr="https://bash.news/files/3835DE029210DAD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880320" cy="20162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260648"/>
            <a:ext cx="4464496" cy="64633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Виды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буллинга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Рисунок 4" descr="https://dontimes.news/wp-content/uploads/2019/03/1-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77072"/>
            <a:ext cx="3118667" cy="23513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Рисунок 5" descr="https://mirmam.pro/userfiles/clauses/large/3357_5-fraz-kotorye-isportyat-ot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636912"/>
            <a:ext cx="2484665" cy="16655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Рисунок 6" descr="https://pbs.twimg.com/media/EC-klFKX4AAC_I0.jpg:lar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412776"/>
            <a:ext cx="274592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6165304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Физический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060848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Вербальный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908720"/>
            <a:ext cx="4103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Социально-психологический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573016"/>
            <a:ext cx="2081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Кибербуллинг</a:t>
            </a:r>
            <a:endParaRPr lang="ru-RU" sz="2400" b="1" dirty="0" smtClean="0"/>
          </a:p>
        </p:txBody>
      </p:sp>
      <p:pic>
        <p:nvPicPr>
          <p:cNvPr id="12" name="Рисунок 11" descr="https://detkiportal.ru/wp-content/uploads/2018/04/Kak-nakazat-rebenka-21-768x4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653136"/>
            <a:ext cx="2880320" cy="1421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376264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/>
              <a:t>Когда мы слышим про </a:t>
            </a:r>
            <a:r>
              <a:rPr lang="ru-RU" sz="2000" i="1" dirty="0" err="1" smtClean="0"/>
              <a:t>буллинг</a:t>
            </a:r>
            <a:r>
              <a:rPr lang="ru-RU" sz="2000" i="1" dirty="0" smtClean="0"/>
              <a:t>, травлю и агрессию среди детей, чаще всего представляем </a:t>
            </a:r>
            <a:r>
              <a:rPr lang="ru-RU" sz="2000" i="1" dirty="0" smtClean="0">
                <a:solidFill>
                  <a:srgbClr val="C00000"/>
                </a:solidFill>
              </a:rPr>
              <a:t>школу</a:t>
            </a:r>
            <a:r>
              <a:rPr lang="ru-RU" sz="2000" i="1" dirty="0" smtClean="0"/>
              <a:t> и </a:t>
            </a:r>
            <a:r>
              <a:rPr lang="ru-RU" sz="2000" i="1" dirty="0" smtClean="0">
                <a:solidFill>
                  <a:srgbClr val="C00000"/>
                </a:solidFill>
              </a:rPr>
              <a:t>подростков</a:t>
            </a:r>
            <a:r>
              <a:rPr lang="ru-RU" sz="2000" i="1" dirty="0" smtClean="0"/>
              <a:t>, где складывается ситуация непринятия ребенка коллективом. </a:t>
            </a:r>
            <a:br>
              <a:rPr lang="ru-RU" sz="2000" i="1" dirty="0" smtClean="0"/>
            </a:br>
            <a:r>
              <a:rPr lang="ru-RU" sz="2000" i="1" dirty="0" smtClean="0"/>
              <a:t>Особенности подростковой травли наглядно представлены в известном советском фильме </a:t>
            </a:r>
            <a:r>
              <a:rPr lang="ru-RU" sz="2000" i="1" dirty="0" smtClean="0">
                <a:solidFill>
                  <a:srgbClr val="C00000"/>
                </a:solidFill>
              </a:rPr>
              <a:t>«Чучело».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76313s007.edusite.ru/images/p252_image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5688632" cy="2495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got.vg/files/guest/170114_802217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65104"/>
            <a:ext cx="4104456" cy="1804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www.eg.ru/wp-content/uploads/2018/07/5___________________________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941168"/>
            <a:ext cx="367240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tes.com/sites/default/files/tes-resources-anti-bullying-ideas-for-internatio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72"/>
            <a:ext cx="2880320" cy="187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188640"/>
            <a:ext cx="4032448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детском саду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буллинг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может возникнуть  между такими участниками взаимодействия: </a:t>
            </a:r>
          </a:p>
        </p:txBody>
      </p:sp>
      <p:pic>
        <p:nvPicPr>
          <p:cNvPr id="4" name="Рисунок 3" descr="https://www.pravmir.ru/wp-content/uploads/2015/05/revnost_mezhdu_detmi-552x4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252028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avatars.mds.yandex.net/get-pdb/51720/b302e296-3810-4145-9bfe-77775be2707e/s12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2528307" cy="192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avatars.mds.yandex.net/get-zen_doc/245342/pub_5d0003e4f193e300ab5928a3_5d00d46b6a842f00aef77f32/scale_120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725144"/>
            <a:ext cx="2808312" cy="186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https://avatars.mds.yandex.net/get-zen_doc/28845/pub_5c1eb3f69ab05a00aa268bed_5c78436c08fe6800b4650164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620688"/>
            <a:ext cx="3024336" cy="1985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1196752"/>
            <a:ext cx="30185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ребенок  и другой ребенок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60648"/>
            <a:ext cx="30739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несколько детей и ребенок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4365104"/>
            <a:ext cx="263251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и ребенок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6237312"/>
            <a:ext cx="22532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и дети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4365104"/>
            <a:ext cx="36690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ребенок-агрессор и воспитатель</a:t>
            </a:r>
            <a:endParaRPr lang="ru-RU" dirty="0"/>
          </a:p>
        </p:txBody>
      </p:sp>
      <p:sp>
        <p:nvSpPr>
          <p:cNvPr id="13" name="Выгнутая вверх стрелка 12"/>
          <p:cNvSpPr/>
          <p:nvPr/>
        </p:nvSpPr>
        <p:spPr>
          <a:xfrm rot="5400000">
            <a:off x="2568720" y="1893875"/>
            <a:ext cx="1216152" cy="73152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5400000">
            <a:off x="7930084" y="1223044"/>
            <a:ext cx="1216152" cy="73152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5400000">
            <a:off x="2889524" y="5183484"/>
            <a:ext cx="1216152" cy="731520"/>
          </a:xfrm>
          <a:prstGeom prst="curvedDownArrow">
            <a:avLst>
              <a:gd name="adj1" fmla="val 25000"/>
              <a:gd name="adj2" fmla="val 50000"/>
              <a:gd name="adj3" fmla="val 745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5891377">
            <a:off x="7796950" y="5157378"/>
            <a:ext cx="1216152" cy="731520"/>
          </a:xfrm>
          <a:prstGeom prst="curvedDownArrow">
            <a:avLst>
              <a:gd name="adj1" fmla="val 25000"/>
              <a:gd name="adj2" fmla="val 50000"/>
              <a:gd name="adj3" fmla="val 745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3212976"/>
            <a:ext cx="27569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и родитель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1.wp.com/uchitelskaia.ru/wp-content/uploads/2016/11/Bullying.1.jpg?resize=1024%2C1024&amp;ssl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2232248" cy="21269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https://viboronline.ru/wp-content/uploads/2019/05/Kids-Fighting-Over-Toy-1024x6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77072"/>
            <a:ext cx="3528392" cy="24317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332656"/>
            <a:ext cx="56166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    </a:t>
            </a:r>
            <a:r>
              <a:rPr lang="ru-RU" sz="1600" dirty="0" err="1" smtClean="0">
                <a:solidFill>
                  <a:schemeClr val="bg1"/>
                </a:solidFill>
              </a:rPr>
              <a:t>Буллинг</a:t>
            </a:r>
            <a:r>
              <a:rPr lang="ru-RU" sz="1600" dirty="0" smtClean="0">
                <a:solidFill>
                  <a:schemeClr val="bg1"/>
                </a:solidFill>
              </a:rPr>
              <a:t> может возникнуть и в детском саду.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возрасте 5-6 лет бывают ситуации, когда один ребенок становится жертвой, попав под физическое или эмоциональное влияние другого человека, занявшего позицию агрессора.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s://avatars.mds.yandex.net/get-zen_doc/222865/pub_5d04e12620f7430dda23a287_5d11dc3f687e2700ae48e5f9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132856"/>
            <a:ext cx="33843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www.uaua.info/pictures_ckfinder/images/Bullying-1024x6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052736"/>
            <a:ext cx="2880320" cy="17886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188640"/>
            <a:ext cx="4248472" cy="3168352"/>
            <a:chOff x="3347864" y="2348880"/>
            <a:chExt cx="5328592" cy="4032448"/>
          </a:xfrm>
        </p:grpSpPr>
        <p:pic>
          <p:nvPicPr>
            <p:cNvPr id="4" name="Рисунок 3" descr="http://900igr.net/up/datas/233533/011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864" y="2348880"/>
              <a:ext cx="5328592" cy="3528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" name="Группа 6"/>
            <p:cNvGrpSpPr/>
            <p:nvPr/>
          </p:nvGrpSpPr>
          <p:grpSpPr>
            <a:xfrm>
              <a:off x="3995936" y="3212976"/>
              <a:ext cx="4104456" cy="3168352"/>
              <a:chOff x="3995936" y="3212976"/>
              <a:chExt cx="4104456" cy="3168352"/>
            </a:xfrm>
          </p:grpSpPr>
          <p:pic>
            <p:nvPicPr>
              <p:cNvPr id="5" name="Picture 4" descr="https://znaj.ua/images/2018/11/03/l7sGP0KJI3vuFc0PE2gmmVo7z3VdMQqWW10ff7iq.jpe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67944" y="3356992"/>
                <a:ext cx="4032448" cy="302433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6" name="Подзаголовок 2"/>
              <p:cNvSpPr txBox="1">
                <a:spLocks/>
              </p:cNvSpPr>
              <p:nvPr/>
            </p:nvSpPr>
            <p:spPr>
              <a:xfrm>
                <a:off x="3995936" y="3212976"/>
                <a:ext cx="2057214" cy="5349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защитник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Рисунок 8" descr="https://pbs.twimg.com/media/CDNyUH6W0AEOvJ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2880320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588224" y="1268760"/>
            <a:ext cx="18722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Жертва</a:t>
            </a:r>
            <a:endParaRPr kumimoji="0" lang="ru-RU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https://thumbor.my.ua/5YrTCDiTp6QdlcjFx11_mBN6Puw=/1200x630/smart/s3.eu-central-1.amazonaws.com/media.my.ua/feed/32/ea612eb8fcaf615bf9911c1e6c852a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221088"/>
            <a:ext cx="2808312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076056" y="692696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чувствительные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скромные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замкнутые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тревожные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обидчивые, неуверенные в себе, склонные к слезам люди. У жертвы часто низкий уровень самоуважения и самооценки, невозможность проявлять защитную агрессию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https://rubryka.com/wp-content/uploads/2019/03/Untitled-9-12-1200x630-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764704"/>
            <a:ext cx="2991414" cy="15704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472170"/>
            <a:ext cx="4464496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Буллеры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это агрессивно настроенные люди, грубые, с трудом соблюдающие правила, раздражительные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 неуравновешенные. Они прекрасно манипулируют эмоциями и действиями других людей. 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Агрессоры не реагируют на критику окружающих, склонны 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лидерству, они </a:t>
            </a:r>
            <a:r>
              <a:rPr lang="ru-RU" sz="1600" dirty="0" smtClean="0">
                <a:solidFill>
                  <a:srgbClr val="333333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отличаются готовностью к самоутверждению за счет насилия. </a:t>
            </a:r>
          </a:p>
        </p:txBody>
      </p:sp>
      <p:pic>
        <p:nvPicPr>
          <p:cNvPr id="27651" name="Picture 3" descr="https://im0-tub-ru.yandex.net/i?id=5bed6eebd7f7e0bbb906adcb90fd9df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80928"/>
            <a:ext cx="2093042" cy="1392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7655" name="Picture 7" descr="https://mamamobil.ru/wp-content/uploads/2017/08/Bit-ili-ne-bit-reben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97152"/>
            <a:ext cx="1944216" cy="130838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979712" y="2996952"/>
            <a:ext cx="3528392" cy="175432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Наблюдатели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- самая многочисленная категория участников </a:t>
            </a:r>
            <a:r>
              <a:rPr lang="ru-RU" sz="1600" dirty="0" err="1" smtClean="0">
                <a:solidFill>
                  <a:srgbClr val="333333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буллинга</a:t>
            </a:r>
            <a:r>
              <a:rPr lang="ru-RU" sz="1600" dirty="0" smtClean="0">
                <a:solidFill>
                  <a:srgbClr val="333333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Почти все наблюдатели отмечают, что испытывают чувство жалости к жертве, но меньше половины готовы помочь. 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83568" y="5085184"/>
            <a:ext cx="4968552" cy="12618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Защитники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solidFill>
                  <a:srgbClr val="333333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буллинге</a:t>
            </a:r>
            <a:r>
              <a:rPr lang="ru-RU" sz="1600" dirty="0" smtClean="0">
                <a:solidFill>
                  <a:srgbClr val="333333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встречаются крайне редко. Это эмоционально устойчивые личности, готовые дать отпор </a:t>
            </a:r>
            <a:r>
              <a:rPr lang="ru-RU" sz="1600" dirty="0" err="1" smtClean="0">
                <a:solidFill>
                  <a:srgbClr val="333333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буллеру</a:t>
            </a:r>
            <a:r>
              <a:rPr lang="ru-RU" sz="1600" dirty="0" smtClean="0">
                <a:solidFill>
                  <a:srgbClr val="333333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Они физически или морально превосходят обидчика.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467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материал подготовила  Малышева Татьяна Николаевна </vt:lpstr>
      <vt:lpstr> Это преднамеренное систематически повторяющееся агрессивное поведение, включающее неравенство социальной власти или физической силы.   </vt:lpstr>
      <vt:lpstr>Слайд 3</vt:lpstr>
      <vt:lpstr>Слайд 4</vt:lpstr>
      <vt:lpstr>Когда мы слышим про буллинг, травлю и агрессию среди детей, чаще всего представляем школу и подростков, где складывается ситуация непринятия ребенка коллективом.  Особенности подростковой травли наглядно представлены в известном советском фильме «Чучело».  </vt:lpstr>
      <vt:lpstr>Слайд 6</vt:lpstr>
      <vt:lpstr>Слайд 7</vt:lpstr>
      <vt:lpstr>Слайд 8</vt:lpstr>
      <vt:lpstr>Слайд 9</vt:lpstr>
      <vt:lpstr>Причины Буллинга</vt:lpstr>
      <vt:lpstr>Слайд 11</vt:lpstr>
      <vt:lpstr>    </vt:lpstr>
      <vt:lpstr>Это должен знать каждый : Применение физического насилия уголовно наказуемо; Оскорбления несовершеннолетнего ребенка другим несовершеннолетним влечет наказания по статье 5.61 Административного кодекса РФ, которая предусматривает штраф в размере от 3000 до 5000 рублей; Уголовная ответственность наступает с 14 лет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Эдуард</dc:creator>
  <cp:lastModifiedBy>Эдуард</cp:lastModifiedBy>
  <cp:revision>104</cp:revision>
  <dcterms:created xsi:type="dcterms:W3CDTF">2019-10-07T11:49:38Z</dcterms:created>
  <dcterms:modified xsi:type="dcterms:W3CDTF">2020-08-11T11:10:43Z</dcterms:modified>
</cp:coreProperties>
</file>